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51"/>
  </p:notesMasterIdLst>
  <p:sldIdLst>
    <p:sldId id="256" r:id="rId2"/>
    <p:sldId id="330" r:id="rId3"/>
    <p:sldId id="367" r:id="rId4"/>
    <p:sldId id="328" r:id="rId5"/>
    <p:sldId id="298" r:id="rId6"/>
    <p:sldId id="338" r:id="rId7"/>
    <p:sldId id="381" r:id="rId8"/>
    <p:sldId id="302" r:id="rId9"/>
    <p:sldId id="300" r:id="rId10"/>
    <p:sldId id="301" r:id="rId11"/>
    <p:sldId id="303" r:id="rId12"/>
    <p:sldId id="317" r:id="rId13"/>
    <p:sldId id="329" r:id="rId14"/>
    <p:sldId id="375" r:id="rId15"/>
    <p:sldId id="374" r:id="rId16"/>
    <p:sldId id="365" r:id="rId17"/>
    <p:sldId id="319" r:id="rId18"/>
    <p:sldId id="335" r:id="rId19"/>
    <p:sldId id="377" r:id="rId20"/>
    <p:sldId id="378" r:id="rId21"/>
    <p:sldId id="351" r:id="rId22"/>
    <p:sldId id="376" r:id="rId23"/>
    <p:sldId id="379" r:id="rId24"/>
    <p:sldId id="355" r:id="rId25"/>
    <p:sldId id="380" r:id="rId26"/>
    <p:sldId id="356" r:id="rId27"/>
    <p:sldId id="358" r:id="rId28"/>
    <p:sldId id="357" r:id="rId29"/>
    <p:sldId id="352" r:id="rId30"/>
    <p:sldId id="368" r:id="rId31"/>
    <p:sldId id="341" r:id="rId32"/>
    <p:sldId id="361" r:id="rId33"/>
    <p:sldId id="343" r:id="rId34"/>
    <p:sldId id="321" r:id="rId35"/>
    <p:sldId id="324" r:id="rId36"/>
    <p:sldId id="347" r:id="rId37"/>
    <p:sldId id="362" r:id="rId38"/>
    <p:sldId id="350" r:id="rId39"/>
    <p:sldId id="339" r:id="rId40"/>
    <p:sldId id="344" r:id="rId41"/>
    <p:sldId id="320" r:id="rId42"/>
    <p:sldId id="348" r:id="rId43"/>
    <p:sldId id="312" r:id="rId44"/>
    <p:sldId id="369" r:id="rId45"/>
    <p:sldId id="366" r:id="rId46"/>
    <p:sldId id="370" r:id="rId47"/>
    <p:sldId id="371" r:id="rId48"/>
    <p:sldId id="382" r:id="rId49"/>
    <p:sldId id="383" r:id="rId5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95884" autoAdjust="0"/>
  </p:normalViewPr>
  <p:slideViewPr>
    <p:cSldViewPr snapToGrid="0">
      <p:cViewPr>
        <p:scale>
          <a:sx n="96" d="100"/>
          <a:sy n="96" d="100"/>
        </p:scale>
        <p:origin x="930" y="492"/>
      </p:cViewPr>
      <p:guideLst/>
    </p:cSldViewPr>
  </p:slideViewPr>
  <p:outlineViewPr>
    <p:cViewPr>
      <p:scale>
        <a:sx n="33" d="100"/>
        <a:sy n="33" d="100"/>
      </p:scale>
      <p:origin x="0" y="-113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E5828-5D53-4C69-997D-7A1DD0846B44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398E8-CF40-4E3A-B849-5DFC67493D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5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5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98E8-CF40-4E3A-B849-5DFC67493DD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5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73568" y="6134100"/>
            <a:ext cx="11844867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81178"/>
            <a:ext cx="103632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2" y="3778250"/>
            <a:ext cx="8523817" cy="2279650"/>
          </a:xfrm>
        </p:spPr>
        <p:txBody>
          <a:bodyPr/>
          <a:lstStyle>
            <a:lvl1pPr marL="0" indent="0" algn="ctr">
              <a:buFontTx/>
              <a:buNone/>
              <a:defRPr sz="3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AAAE48C7-9ECF-49DA-961C-1BB542692A3D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58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9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260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1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2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3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4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5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6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7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8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9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0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1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2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3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4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5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6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7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8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9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0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1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2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3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4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5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6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7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8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9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0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1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2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3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4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5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6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7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8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9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0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1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2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3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4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5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6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7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8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9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0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1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2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3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4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5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6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7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8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9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0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1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2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3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4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5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6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8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9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0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1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2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3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4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5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6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7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8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9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0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1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2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3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4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5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6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7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8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9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0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1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2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3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4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5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6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7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8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9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0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1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2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3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4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5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6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7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8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9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0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1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2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3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4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5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6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7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8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9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0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1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2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3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4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5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6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7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8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9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0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1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2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3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4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5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6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7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8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9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0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1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2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3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4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5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6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7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8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9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0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1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2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3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4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5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6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7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8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9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0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1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2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3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4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5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6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7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8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9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0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1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2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3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4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5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6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7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8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9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0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1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2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3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4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5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6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7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8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9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0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1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2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3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4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5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6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7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8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9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0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1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2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3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4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5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6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7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8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9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0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2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3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4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5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6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7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8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9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0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2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3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4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5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6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7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8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9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0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1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2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3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4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5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6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7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8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9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0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1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2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3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4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5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6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7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64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172AB4-3AFB-4B32-AC1B-C168BD4AD9A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5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274641"/>
            <a:ext cx="2590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5692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8EEA67-B4D0-43AC-B433-310AF18A87FC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6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0F995E-3A7A-4F7E-BD75-B9001206956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fld id="{4577FE26-ACD1-4964-932B-823877B1C5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8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BEF466-E8BF-404A-B28F-5217BAB3800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9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3C1EF0-0680-4FA1-8C29-DE5DAFD110A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2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846BE-EC03-4D8D-B925-17DCACD4603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3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703B82-B254-4D3D-8A0C-B5D5DE1FDDAE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9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44F180-9DB1-44CE-8489-235AB877DE8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3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F60802-5F16-4EE1-8D15-A551C148E59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55C737-EA7C-4E15-9C32-9DB90E22946A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5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274638"/>
            <a:ext cx="103632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447800"/>
            <a:ext cx="103632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78467" y="6245225"/>
            <a:ext cx="248708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fld id="{681C472A-FDC1-499D-AA2E-2EE2A0332C66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25933" y="6245225"/>
            <a:ext cx="30564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+mn-lt"/>
              </a:defRPr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43012" y="241300"/>
            <a:ext cx="57151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579967" y="6444193"/>
            <a:ext cx="0" cy="9228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900163" y="1030291"/>
            <a:ext cx="10737273" cy="5794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3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2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236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238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39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0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1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2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3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4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5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6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7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8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9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0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1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2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3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4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5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7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8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9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0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1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2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3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4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5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6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7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8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9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0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1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2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3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4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5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6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7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8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9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0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1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2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3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4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5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6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7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8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9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0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1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2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3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4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5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6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7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8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9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0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1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2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3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4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5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6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7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8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9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0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1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2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3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4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5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6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7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8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9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0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1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2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3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4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5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6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7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8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9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0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1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2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3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4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5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6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7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8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9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0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1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2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5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6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7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8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9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0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1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2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3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4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5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6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7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8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9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0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1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2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3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4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5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6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7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8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9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0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1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2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3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4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5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6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7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8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9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0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1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2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3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4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5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6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7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8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1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2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3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4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5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6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7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8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9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0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1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2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4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5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6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7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8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9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0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1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2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3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4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5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6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7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8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9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0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1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2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3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4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5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6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7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8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9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0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1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2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3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4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5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6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7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8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7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8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9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0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1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2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3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4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237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130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bailab.github.io/n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img.youtube.com/vi/123/0.jpg)%5d(http:/www.youtube.com/watch?v=123)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udacity.com/2016/02/how-to-build-a-data-analysis-portfolio-that-will-get-you-hired.html" TargetMode="External"/><Relationship Id="rId2" Type="http://schemas.openxmlformats.org/officeDocument/2006/relationships/hyperlink" Target="https://dannguyen.github.io/github-for-portfolio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quest.io/blog/how-to-share-data-science-portfolio" TargetMode="External"/><Relationship Id="rId5" Type="http://schemas.openxmlformats.org/officeDocument/2006/relationships/hyperlink" Target="https://help.github.com/articles/working-with-jupyter-notebook-files-on-github/" TargetMode="External"/><Relationship Id="rId4" Type="http://schemas.openxmlformats.org/officeDocument/2006/relationships/hyperlink" Target="https://techbeacon.com/what-do-job-seeking-developers-need-their-github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9780" y="1781176"/>
            <a:ext cx="8092440" cy="1470025"/>
          </a:xfrm>
        </p:spPr>
        <p:txBody>
          <a:bodyPr/>
          <a:lstStyle/>
          <a:p>
            <a:r>
              <a:rPr lang="en-US" u="sng" dirty="0"/>
              <a:t>GitHub:</a:t>
            </a:r>
            <a:br>
              <a:rPr lang="en-US" dirty="0"/>
            </a:br>
            <a:r>
              <a:rPr lang="en-US" dirty="0"/>
              <a:t> Repositories &amp; Portfolio Websites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R. Bradley</a:t>
            </a:r>
          </a:p>
        </p:txBody>
      </p:sp>
    </p:spTree>
    <p:extLst>
      <p:ext uri="{BB962C8B-B14F-4D97-AF65-F5344CB8AC3E}">
        <p14:creationId xmlns:p14="http://schemas.microsoft.com/office/powerpoint/2010/main" val="191148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20" y="1246911"/>
            <a:ext cx="7459640" cy="54745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B2F89A-3921-4027-A316-6105632D7293}"/>
              </a:ext>
            </a:extLst>
          </p:cNvPr>
          <p:cNvSpPr/>
          <p:nvPr/>
        </p:nvSpPr>
        <p:spPr>
          <a:xfrm>
            <a:off x="3125037" y="6126163"/>
            <a:ext cx="934497" cy="365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15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GitHub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219200"/>
            <a:ext cx="10834255" cy="4906963"/>
          </a:xfrm>
        </p:spPr>
        <p:txBody>
          <a:bodyPr/>
          <a:lstStyle/>
          <a:p>
            <a:r>
              <a:rPr lang="en-US" dirty="0"/>
              <a:t>Repos can be a part of your portfolio</a:t>
            </a:r>
          </a:p>
          <a:p>
            <a:pPr lvl="1"/>
            <a:r>
              <a:rPr lang="en-US" dirty="0"/>
              <a:t> Publish all code and documents on a single project in a repo</a:t>
            </a:r>
          </a:p>
          <a:p>
            <a:pPr lvl="2"/>
            <a:r>
              <a:rPr lang="en-US" dirty="0"/>
              <a:t> Code, Jupyter notebooks, presentations, reports, etc. </a:t>
            </a:r>
          </a:p>
          <a:p>
            <a:pPr lvl="2"/>
            <a:r>
              <a:rPr lang="en-US" dirty="0"/>
              <a:t> Jupyter notebooks in repos are rendered as html web pages</a:t>
            </a:r>
          </a:p>
          <a:p>
            <a:pPr lvl="3"/>
            <a:r>
              <a:rPr lang="en-US" dirty="0"/>
              <a:t>Opportunity to show your work and explain what you did</a:t>
            </a:r>
          </a:p>
          <a:p>
            <a:pPr lvl="1"/>
            <a:r>
              <a:rPr lang="en-US" dirty="0"/>
              <a:t> Use multiple repos</a:t>
            </a:r>
          </a:p>
          <a:p>
            <a:pPr lvl="2"/>
            <a:r>
              <a:rPr lang="en-US" dirty="0"/>
              <a:t> Each focuses on a different topics, job, or project</a:t>
            </a:r>
          </a:p>
          <a:p>
            <a:pPr lvl="1"/>
            <a:r>
              <a:rPr lang="en-US" dirty="0"/>
              <a:t> Organize your files within folders for neatness</a:t>
            </a:r>
          </a:p>
          <a:p>
            <a:pPr lvl="2"/>
            <a:r>
              <a:rPr lang="en-US" dirty="0"/>
              <a:t>All code in a folder</a:t>
            </a:r>
          </a:p>
          <a:p>
            <a:pPr lvl="2"/>
            <a:r>
              <a:rPr lang="en-US" dirty="0">
                <a:latin typeface="Courier"/>
              </a:rPr>
              <a:t>readme.md </a:t>
            </a:r>
            <a:r>
              <a:rPr lang="en-US" dirty="0"/>
              <a:t>document in root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09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GitHub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83212"/>
            <a:ext cx="10363200" cy="5042951"/>
          </a:xfrm>
        </p:spPr>
        <p:txBody>
          <a:bodyPr/>
          <a:lstStyle/>
          <a:p>
            <a:r>
              <a:rPr lang="en-US" dirty="0"/>
              <a:t>Example GitHub repo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54" y="1862557"/>
            <a:ext cx="5907951" cy="45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9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Setting up the website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84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17EC-3D7B-440C-85D0-D462986B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https://bbailab.github.io/nn/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CA91-B961-4EE7-9D3C-5D731F75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082180"/>
            <a:ext cx="10363200" cy="5043983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Small, but some ideas</a:t>
            </a:r>
          </a:p>
          <a:p>
            <a:pPr>
              <a:spcBef>
                <a:spcPts val="200"/>
              </a:spcBef>
            </a:pPr>
            <a:r>
              <a:rPr lang="en-US" dirty="0"/>
              <a:t>Examples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Landing pages, bullets, headings, etc.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Links to other pages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Images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Videos 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Repos with code</a:t>
            </a:r>
          </a:p>
          <a:p>
            <a:pPr>
              <a:spcBef>
                <a:spcPts val="200"/>
              </a:spcBef>
            </a:pPr>
            <a:r>
              <a:rPr lang="en-US" dirty="0"/>
              <a:t> Comments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Available templates are not sufficiently aesthetic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 A little difficult to work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15EAF-0BCC-4F73-845B-3AFA4D48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15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Setting up the website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5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7348"/>
            <a:ext cx="10363200" cy="5018816"/>
          </a:xfrm>
        </p:spPr>
        <p:txBody>
          <a:bodyPr/>
          <a:lstStyle/>
          <a:p>
            <a:r>
              <a:rPr lang="en-US" dirty="0"/>
              <a:t> Create repository for web site</a:t>
            </a:r>
          </a:p>
          <a:p>
            <a:r>
              <a:rPr lang="en-US" dirty="0"/>
              <a:t> Enable web publishing</a:t>
            </a:r>
          </a:p>
          <a:p>
            <a:r>
              <a:rPr lang="en-US" dirty="0"/>
              <a:t> Choose template</a:t>
            </a:r>
          </a:p>
          <a:p>
            <a:r>
              <a:rPr lang="en-US" dirty="0"/>
              <a:t> Personalize template</a:t>
            </a:r>
          </a:p>
          <a:p>
            <a:r>
              <a:rPr lang="en-US" dirty="0"/>
              <a:t> Add content to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Web pages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Images: pictures, graphs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Videos: embedded and links to YouTube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Links to GitHub repos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3"/>
          </a:xfrm>
        </p:spPr>
        <p:txBody>
          <a:bodyPr/>
          <a:lstStyle/>
          <a:p>
            <a:r>
              <a:rPr lang="en-US" dirty="0"/>
              <a:t>Create a GitHub repository with this name: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r>
              <a:rPr lang="en-US" dirty="0"/>
              <a:t> My username/account: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/>
              </a:rPr>
              <a:t>git-demo-session</a:t>
            </a:r>
          </a:p>
          <a:p>
            <a:r>
              <a:rPr lang="en-US" dirty="0"/>
              <a:t>Your URL will be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pPr>
              <a:spcBef>
                <a:spcPts val="0"/>
              </a:spcBef>
            </a:pPr>
            <a:r>
              <a:rPr lang="en-US" dirty="0"/>
              <a:t> Edit your site here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92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1—Fast, less flexibility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Settings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Scroll to GitHub Pages section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Set Source to </a:t>
            </a:r>
            <a:r>
              <a:rPr lang="en-US" dirty="0">
                <a:latin typeface="Courier"/>
              </a:rPr>
              <a:t>main</a:t>
            </a:r>
            <a:r>
              <a:rPr lang="en-US" dirty="0"/>
              <a:t> Branch</a:t>
            </a:r>
          </a:p>
          <a:p>
            <a:pPr lvl="2">
              <a:spcBef>
                <a:spcPts val="0"/>
              </a:spcBef>
            </a:pPr>
            <a:r>
              <a:rPr lang="en-US" dirty="0"/>
              <a:t> Or branch indicated in repo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</a:t>
            </a:r>
            <a:r>
              <a:rPr lang="en-US" dirty="0">
                <a:latin typeface="Courier"/>
              </a:rPr>
              <a:t>Choose a theme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0B3D5C-78A7-42F9-A903-3BBE3EDE90FA}"/>
              </a:ext>
            </a:extLst>
          </p:cNvPr>
          <p:cNvGrpSpPr/>
          <p:nvPr/>
        </p:nvGrpSpPr>
        <p:grpSpPr>
          <a:xfrm>
            <a:off x="7360915" y="1219200"/>
            <a:ext cx="4730417" cy="2477337"/>
            <a:chOff x="7218302" y="1652630"/>
            <a:chExt cx="4730417" cy="24773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59D90E-157B-4BBB-89E4-920EA4C5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8302" y="1652630"/>
              <a:ext cx="4730417" cy="247733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436679-CAC9-4312-91AE-71329F2F2130}"/>
                </a:ext>
              </a:extLst>
            </p:cNvPr>
            <p:cNvSpPr/>
            <p:nvPr/>
          </p:nvSpPr>
          <p:spPr>
            <a:xfrm>
              <a:off x="10972800" y="2583809"/>
              <a:ext cx="377505" cy="2181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84D90D-34EC-4F79-9E18-0979DDDA912A}"/>
              </a:ext>
            </a:extLst>
          </p:cNvPr>
          <p:cNvGrpSpPr/>
          <p:nvPr/>
        </p:nvGrpSpPr>
        <p:grpSpPr>
          <a:xfrm>
            <a:off x="7360915" y="3829836"/>
            <a:ext cx="4759200" cy="2477337"/>
            <a:chOff x="7360915" y="3829836"/>
            <a:chExt cx="4759200" cy="24773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72B688-98D2-4590-AAFA-4CBA1C9B5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0915" y="3829836"/>
              <a:ext cx="4759200" cy="247733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9ED097-3C73-4ACD-92BA-25A6CCCF497F}"/>
                </a:ext>
              </a:extLst>
            </p:cNvPr>
            <p:cNvSpPr/>
            <p:nvPr/>
          </p:nvSpPr>
          <p:spPr>
            <a:xfrm>
              <a:off x="8625280" y="5129868"/>
              <a:ext cx="2624357" cy="5089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BBC5EA-697E-4977-ADD0-40E5DEC86597}"/>
                </a:ext>
              </a:extLst>
            </p:cNvPr>
            <p:cNvSpPr/>
            <p:nvPr/>
          </p:nvSpPr>
          <p:spPr>
            <a:xfrm>
              <a:off x="8692392" y="5882379"/>
              <a:ext cx="678111" cy="271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2357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1 (continued)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Choose theme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 Scroll through themes </a:t>
            </a:r>
            <a:br>
              <a:rPr lang="en-US" dirty="0"/>
            </a:br>
            <a:r>
              <a:rPr lang="en-US" dirty="0"/>
              <a:t>  and click on one to</a:t>
            </a:r>
            <a:br>
              <a:rPr lang="en-US" dirty="0"/>
            </a:br>
            <a:r>
              <a:rPr lang="en-US" dirty="0"/>
              <a:t>  select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Click on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"/>
              </a:rPr>
              <a:t>Select theme</a:t>
            </a:r>
            <a:br>
              <a:rPr lang="en-US" dirty="0">
                <a:latin typeface="Courier"/>
              </a:rPr>
            </a:br>
            <a:r>
              <a:rPr lang="en-US" dirty="0"/>
              <a:t> button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Commit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45B435-4637-4324-B4CC-D92AA6F6F3A7}"/>
              </a:ext>
            </a:extLst>
          </p:cNvPr>
          <p:cNvGrpSpPr>
            <a:grpSpLocks noChangeAspect="1"/>
          </p:cNvGrpSpPr>
          <p:nvPr/>
        </p:nvGrpSpPr>
        <p:grpSpPr>
          <a:xfrm>
            <a:off x="7155809" y="1310554"/>
            <a:ext cx="4792910" cy="2663821"/>
            <a:chOff x="5986943" y="1992507"/>
            <a:chExt cx="6095999" cy="338805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29B4BD-6102-4975-B587-FBF258147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6943" y="1992507"/>
              <a:ext cx="6095999" cy="338805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ED6121-A403-49BB-9AE6-00C9CCD31A5D}"/>
                </a:ext>
              </a:extLst>
            </p:cNvPr>
            <p:cNvSpPr/>
            <p:nvPr/>
          </p:nvSpPr>
          <p:spPr>
            <a:xfrm>
              <a:off x="10904289" y="3515835"/>
              <a:ext cx="678111" cy="271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B4D46E-A44D-4A66-BA02-BFAACC951E04}"/>
                </a:ext>
              </a:extLst>
            </p:cNvPr>
            <p:cNvSpPr/>
            <p:nvPr/>
          </p:nvSpPr>
          <p:spPr>
            <a:xfrm>
              <a:off x="11243345" y="2993436"/>
              <a:ext cx="408964" cy="271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1CE3B9-D0CA-402F-8EA9-C6C0D7A893F9}"/>
              </a:ext>
            </a:extLst>
          </p:cNvPr>
          <p:cNvGrpSpPr/>
          <p:nvPr/>
        </p:nvGrpSpPr>
        <p:grpSpPr>
          <a:xfrm>
            <a:off x="8450470" y="4160840"/>
            <a:ext cx="3414849" cy="1897918"/>
            <a:chOff x="8450470" y="4160840"/>
            <a:chExt cx="3414849" cy="18979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BC9BC3-42CF-4DB1-9206-75B49D26C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0470" y="4160840"/>
              <a:ext cx="3414849" cy="189791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B4C211-0938-429E-922C-22DAE87640DA}"/>
                </a:ext>
              </a:extLst>
            </p:cNvPr>
            <p:cNvSpPr/>
            <p:nvPr/>
          </p:nvSpPr>
          <p:spPr>
            <a:xfrm>
              <a:off x="8706184" y="5547446"/>
              <a:ext cx="471372" cy="1612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6F2582-BC76-499F-8422-4E6580BB2B0A}"/>
              </a:ext>
            </a:extLst>
          </p:cNvPr>
          <p:cNvGrpSpPr/>
          <p:nvPr/>
        </p:nvGrpSpPr>
        <p:grpSpPr>
          <a:xfrm>
            <a:off x="4893106" y="4160840"/>
            <a:ext cx="3429507" cy="1906065"/>
            <a:chOff x="4893106" y="4160840"/>
            <a:chExt cx="3429507" cy="190606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B56B937-B56E-42D1-8342-7F112E5C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3106" y="4160840"/>
              <a:ext cx="3429507" cy="190606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1FDD8D-4AEF-4CDE-BD63-30B29CA49B8B}"/>
                </a:ext>
              </a:extLst>
            </p:cNvPr>
            <p:cNvSpPr/>
            <p:nvPr/>
          </p:nvSpPr>
          <p:spPr>
            <a:xfrm>
              <a:off x="5561711" y="5196506"/>
              <a:ext cx="277027" cy="1388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559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02327"/>
            <a:ext cx="10363200" cy="4722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We will be interacting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git</a:t>
            </a:r>
            <a:r>
              <a:rPr lang="en-US" dirty="0"/>
              <a:t> </a:t>
            </a:r>
          </a:p>
          <a:p>
            <a:pPr lvl="2">
              <a:spcBef>
                <a:spcPts val="0"/>
              </a:spcBef>
            </a:pPr>
            <a:r>
              <a:rPr lang="en-US" dirty="0"/>
              <a:t> Version control software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hub</a:t>
            </a:r>
          </a:p>
          <a:p>
            <a:pPr lvl="2">
              <a:spcBef>
                <a:spcPts val="0"/>
              </a:spcBef>
            </a:pPr>
            <a:r>
              <a:rPr lang="en-US" dirty="0"/>
              <a:t> The effective center of activity, region, or network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Source: google.com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"/>
              </a:rPr>
              <a:t>github.com</a:t>
            </a:r>
          </a:p>
          <a:p>
            <a:pPr lvl="1">
              <a:spcBef>
                <a:spcPts val="0"/>
              </a:spcBef>
            </a:pPr>
            <a:r>
              <a:rPr lang="en-US" dirty="0"/>
              <a:t> permits use of </a:t>
            </a:r>
            <a:r>
              <a:rPr lang="en-US" dirty="0">
                <a:latin typeface="Courier"/>
              </a:rPr>
              <a:t>git</a:t>
            </a:r>
            <a:r>
              <a:rPr lang="en-US" dirty="0"/>
              <a:t>…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As a </a:t>
            </a:r>
            <a:r>
              <a:rPr lang="en-US" i="1" dirty="0"/>
              <a:t>hub</a:t>
            </a:r>
            <a:r>
              <a:rPr lang="en-US" dirty="0"/>
              <a:t> for many people to download and contribute to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3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1 (continued)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Navigate to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"/>
              </a:rPr>
              <a:t>username.github.io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Requires some time to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DF970-6274-4D43-827D-48C3862F8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181" y="3268262"/>
            <a:ext cx="6213231" cy="34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61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Go to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   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GitHub/Jekyll converts markdown files (</a:t>
            </a:r>
            <a:r>
              <a:rPr lang="en-US" dirty="0">
                <a:latin typeface="Courier"/>
              </a:rPr>
              <a:t>.md</a:t>
            </a:r>
            <a:r>
              <a:rPr lang="en-US" dirty="0"/>
              <a:t>) to HTML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creates the default web page </a:t>
            </a:r>
            <a:r>
              <a:rPr lang="en-US" dirty="0">
                <a:latin typeface="Courier"/>
              </a:rPr>
              <a:t>index.html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 Text file: edit as you wish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29617" y="4459879"/>
            <a:ext cx="2235200" cy="1366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Jekyll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Web Site Generator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1562" y="3943337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index.md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1561" y="4879558"/>
            <a:ext cx="3541913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_config.yml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51560" y="5815778"/>
            <a:ext cx="3541913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/_sass/*.scss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9" name="Straight Arrow Connector 8"/>
          <p:cNvCxnSpPr>
            <a:stCxn id="6" idx="3"/>
            <a:endCxn id="5" idx="1"/>
          </p:cNvCxnSpPr>
          <p:nvPr/>
        </p:nvCxnSpPr>
        <p:spPr>
          <a:xfrm>
            <a:off x="4593474" y="4207591"/>
            <a:ext cx="836143" cy="9357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  <a:endCxn id="5" idx="1"/>
          </p:cNvCxnSpPr>
          <p:nvPr/>
        </p:nvCxnSpPr>
        <p:spPr>
          <a:xfrm flipV="1">
            <a:off x="4593473" y="5143370"/>
            <a:ext cx="836144" cy="9366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5" idx="1"/>
          </p:cNvCxnSpPr>
          <p:nvPr/>
        </p:nvCxnSpPr>
        <p:spPr>
          <a:xfrm flipV="1">
            <a:off x="4593474" y="5143370"/>
            <a:ext cx="836143" cy="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073109" y="4727735"/>
            <a:ext cx="1985819" cy="8405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HTML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5" idx="3"/>
            <a:endCxn id="12" idx="1"/>
          </p:cNvCxnSpPr>
          <p:nvPr/>
        </p:nvCxnSpPr>
        <p:spPr>
          <a:xfrm>
            <a:off x="7664817" y="5143370"/>
            <a:ext cx="1408292" cy="46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40179" y="6039693"/>
            <a:ext cx="455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Sass (Syntactically Awesome StyleSheets)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54790" y="639748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 (Cascading StyleSheets)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5676" y="642294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SCSS (CSS for Ruby)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873232-2C6D-4BCD-9F0E-D3345FD798FC}"/>
              </a:ext>
            </a:extLst>
          </p:cNvPr>
          <p:cNvSpPr/>
          <p:nvPr/>
        </p:nvSpPr>
        <p:spPr>
          <a:xfrm>
            <a:off x="8317222" y="3942398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index.html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404A07-676E-4DEF-B280-1054029AAE7F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7664817" y="4206652"/>
            <a:ext cx="652405" cy="9367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970E83-9AC9-48CC-B18A-802F7589329D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 flipV="1">
            <a:off x="4593474" y="4206652"/>
            <a:ext cx="3723748" cy="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D2EF67B-EEBB-462E-852F-5A2F2DCC6684}"/>
              </a:ext>
            </a:extLst>
          </p:cNvPr>
          <p:cNvSpPr/>
          <p:nvPr/>
        </p:nvSpPr>
        <p:spPr>
          <a:xfrm>
            <a:off x="1051562" y="3293348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*.html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299152-7CD4-4759-B44C-5A884B2EB211}"/>
              </a:ext>
            </a:extLst>
          </p:cNvPr>
          <p:cNvSpPr/>
          <p:nvPr/>
        </p:nvSpPr>
        <p:spPr>
          <a:xfrm>
            <a:off x="8317222" y="3292409"/>
            <a:ext cx="3541912" cy="52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"/>
              </a:rPr>
              <a:t>*.html</a:t>
            </a:r>
            <a:endParaRPr lang="en-US" sz="1000" dirty="0">
              <a:solidFill>
                <a:schemeClr val="tx1"/>
              </a:solidFill>
              <a:latin typeface="Courier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FF56D5-0226-444A-AC19-2DB9D4386E35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4593474" y="3556663"/>
            <a:ext cx="3723748" cy="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09C9B7-C15B-42FF-AF56-212DE647C0FB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 flipV="1">
            <a:off x="7664817" y="3556663"/>
            <a:ext cx="652405" cy="15867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5A56227-012B-4322-B36A-4E073324C731}"/>
              </a:ext>
            </a:extLst>
          </p:cNvPr>
          <p:cNvCxnSpPr>
            <a:cxnSpLocks/>
            <a:stCxn id="24" idx="3"/>
            <a:endCxn id="5" idx="1"/>
          </p:cNvCxnSpPr>
          <p:nvPr/>
        </p:nvCxnSpPr>
        <p:spPr>
          <a:xfrm>
            <a:off x="4593474" y="3557602"/>
            <a:ext cx="836143" cy="15857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88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2—More control, possibly unnecessary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(initial steps same as Mode 1)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Settings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Scroll to GitHub Pages section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 Set Source to </a:t>
            </a:r>
            <a:r>
              <a:rPr lang="en-US" dirty="0">
                <a:latin typeface="Courier"/>
              </a:rPr>
              <a:t>main</a:t>
            </a:r>
            <a:r>
              <a:rPr lang="en-US" dirty="0"/>
              <a:t> Branch</a:t>
            </a:r>
          </a:p>
          <a:p>
            <a:pPr lvl="2">
              <a:spcBef>
                <a:spcPts val="0"/>
              </a:spcBef>
            </a:pPr>
            <a:r>
              <a:rPr lang="en-US" dirty="0"/>
              <a:t> Or branch indicated on repo page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Click on </a:t>
            </a:r>
            <a:r>
              <a:rPr lang="en-US" dirty="0">
                <a:latin typeface="Courier"/>
              </a:rPr>
              <a:t>Choose a theme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Download zip file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Right-click and </a:t>
            </a:r>
            <a:r>
              <a:rPr lang="en-US" dirty="0">
                <a:latin typeface="Courier"/>
              </a:rPr>
              <a:t>Save Link As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Left-clicking doesn’t work for me (in Chrome)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71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9292"/>
            <a:ext cx="10363200" cy="50045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 (continued)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Choose theme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 Scroll through themes </a:t>
            </a:r>
            <a:br>
              <a:rPr lang="en-US" dirty="0"/>
            </a:br>
            <a:r>
              <a:rPr lang="en-US" dirty="0"/>
              <a:t>  and click on one to</a:t>
            </a:r>
            <a:br>
              <a:rPr lang="en-US" dirty="0"/>
            </a:br>
            <a:r>
              <a:rPr lang="en-US" dirty="0"/>
              <a:t>  select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F7B32E-2C3F-45E2-8372-1F56649A5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960" y="1310554"/>
            <a:ext cx="6239548" cy="53674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249FF9-A89D-44BA-BFBF-7DA36D18CE9E}"/>
              </a:ext>
            </a:extLst>
          </p:cNvPr>
          <p:cNvSpPr/>
          <p:nvPr/>
        </p:nvSpPr>
        <p:spPr>
          <a:xfrm>
            <a:off x="9453469" y="2335790"/>
            <a:ext cx="868218" cy="711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88B583-56E4-4F16-A0FE-7E6363F8E8A7}"/>
              </a:ext>
            </a:extLst>
          </p:cNvPr>
          <p:cNvSpPr/>
          <p:nvPr/>
        </p:nvSpPr>
        <p:spPr>
          <a:xfrm>
            <a:off x="6834959" y="4224628"/>
            <a:ext cx="1251527" cy="475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FA28FD-35C6-4706-87AD-9EDDBD8DEBC2}"/>
              </a:ext>
            </a:extLst>
          </p:cNvPr>
          <p:cNvSpPr txBox="1"/>
          <p:nvPr/>
        </p:nvSpPr>
        <p:spPr>
          <a:xfrm>
            <a:off x="10429979" y="3816133"/>
            <a:ext cx="176202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Right-click and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Save Link As…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789C88-52CD-4337-8C18-984BBC5560D2}"/>
              </a:ext>
            </a:extLst>
          </p:cNvPr>
          <p:cNvCxnSpPr>
            <a:stCxn id="24" idx="1"/>
            <a:endCxn id="23" idx="3"/>
          </p:cNvCxnSpPr>
          <p:nvPr/>
        </p:nvCxnSpPr>
        <p:spPr>
          <a:xfrm flipH="1">
            <a:off x="8086486" y="4139299"/>
            <a:ext cx="2343493" cy="3231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315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</a:t>
            </a:r>
          </a:p>
          <a:p>
            <a:pPr lvl="1">
              <a:spcBef>
                <a:spcPts val="0"/>
              </a:spcBef>
            </a:pPr>
            <a:r>
              <a:rPr lang="en-US" dirty="0"/>
              <a:t> Unzip zip file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Notice file-folder structure: a complete web site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Upload all files &amp; folders to </a:t>
            </a:r>
          </a:p>
          <a:p>
            <a:pPr lvl="3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 Commit Changes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You just created your web site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Remember latency to compile website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Need to customize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470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974F7-CE53-4360-B4E1-212A48D9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A9CC7-C31A-43AC-9E31-5B3F78D34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D8DBF-DC27-4457-908A-BF5D6650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874E0-5444-4B27-AE78-BB233E58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11" y="1338262"/>
            <a:ext cx="9006673" cy="50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42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Mode 2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Critical files to edit now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index.md 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 _config.yml</a:t>
            </a:r>
            <a:r>
              <a:rPr lang="en-US" dirty="0"/>
              <a:t>  (remove download buttons)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Possibly edit this file later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(if downloaded zip file with Mode 2)</a:t>
            </a:r>
          </a:p>
          <a:p>
            <a:pPr lvl="2">
              <a:spcBef>
                <a:spcPts val="0"/>
              </a:spcBef>
            </a:pPr>
            <a:r>
              <a:rPr lang="en-US" dirty="0"/>
              <a:t>  </a:t>
            </a:r>
            <a:r>
              <a:rPr lang="en-US" dirty="0">
                <a:latin typeface="Courier"/>
              </a:rPr>
              <a:t>_sass/Jekyll-theme-tactile.scss</a:t>
            </a:r>
          </a:p>
          <a:p>
            <a:pPr lvl="3">
              <a:spcBef>
                <a:spcPts val="0"/>
              </a:spcBef>
            </a:pPr>
            <a:r>
              <a:rPr lang="en-US" dirty="0"/>
              <a:t> Colors, fonts, etc.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0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044" y="1219200"/>
            <a:ext cx="6886561" cy="53987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14450" y="4126230"/>
            <a:ext cx="1360170" cy="422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14450" y="4667250"/>
            <a:ext cx="6412230" cy="141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70257" y="1902142"/>
            <a:ext cx="3967816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Front Matter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Demarcated by “---”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Controls some facets of web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page content: Titles, Description, etc.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2746" y="4675564"/>
            <a:ext cx="2313454" cy="1138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Markdown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Content of web page</a:t>
            </a:r>
          </a:p>
        </p:txBody>
      </p:sp>
      <p:cxnSp>
        <p:nvCxnSpPr>
          <p:cNvPr id="11" name="Straight Arrow Connector 10"/>
          <p:cNvCxnSpPr>
            <a:stCxn id="8" idx="1"/>
            <a:endCxn id="6" idx="3"/>
          </p:cNvCxnSpPr>
          <p:nvPr/>
        </p:nvCxnSpPr>
        <p:spPr>
          <a:xfrm flipH="1">
            <a:off x="2674620" y="2640806"/>
            <a:ext cx="5395637" cy="1696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1"/>
            <a:endCxn id="7" idx="3"/>
          </p:cNvCxnSpPr>
          <p:nvPr/>
        </p:nvCxnSpPr>
        <p:spPr>
          <a:xfrm flipH="1">
            <a:off x="7726680" y="5244951"/>
            <a:ext cx="886066" cy="129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64130" y="3373755"/>
            <a:ext cx="1207770" cy="318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79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63" y="1154060"/>
            <a:ext cx="5861347" cy="5567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23310" y="3726312"/>
            <a:ext cx="960120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56468" y="5107582"/>
            <a:ext cx="3464122" cy="1018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34142" y="1335869"/>
            <a:ext cx="4395755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Default Page Settings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9" idx="1"/>
            <a:endCxn id="7" idx="0"/>
          </p:cNvCxnSpPr>
          <p:nvPr/>
        </p:nvCxnSpPr>
        <p:spPr>
          <a:xfrm flipH="1">
            <a:off x="2988529" y="1628257"/>
            <a:ext cx="4045613" cy="34793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4142" y="2324792"/>
            <a:ext cx="5049780" cy="2062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Using </a:t>
            </a:r>
            <a:r>
              <a:rPr lang="en-US" sz="3200" dirty="0">
                <a:solidFill>
                  <a:srgbClr val="FF0000"/>
                </a:solidFill>
                <a:latin typeface="Courier"/>
              </a:rPr>
              <a:t>layout: default</a:t>
            </a:r>
            <a:br>
              <a:rPr lang="en-US" sz="3200" dirty="0">
                <a:solidFill>
                  <a:srgbClr val="FF0000"/>
                </a:solidFill>
                <a:latin typeface="Courier"/>
              </a:rPr>
            </a:br>
            <a:r>
              <a:rPr lang="en-US" sz="3200" dirty="0">
                <a:solidFill>
                  <a:srgbClr val="FF0000"/>
                </a:solidFill>
              </a:rPr>
              <a:t>in the </a:t>
            </a:r>
            <a:r>
              <a:rPr lang="en-US" sz="3200" dirty="0">
                <a:solidFill>
                  <a:srgbClr val="FF0000"/>
                </a:solidFill>
                <a:latin typeface="Courier"/>
              </a:rPr>
              <a:t>.md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front matter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causes document to use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all these attributes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34142" y="4672290"/>
            <a:ext cx="4830168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Override these settings in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  <a:latin typeface="Courier"/>
              </a:rPr>
              <a:t>.md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using commands like:</a:t>
            </a:r>
            <a:br>
              <a:rPr lang="en-US" sz="3200" dirty="0">
                <a:solidFill>
                  <a:srgbClr val="FF0000"/>
                </a:solidFill>
                <a:latin typeface="Courier"/>
              </a:rPr>
            </a:br>
            <a:r>
              <a:rPr lang="en-US" sz="3200" dirty="0">
                <a:solidFill>
                  <a:srgbClr val="FF0000"/>
                </a:solidFill>
                <a:latin typeface="Courier"/>
              </a:rPr>
              <a:t>title: My Web Page</a:t>
            </a:r>
            <a:endParaRPr lang="en-US" dirty="0">
              <a:solidFill>
                <a:srgbClr val="FF0000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5105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View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again in browser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Note where title and description appear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Note download buttons</a:t>
            </a:r>
          </a:p>
          <a:p>
            <a:pPr>
              <a:spcBef>
                <a:spcPts val="0"/>
              </a:spcBef>
            </a:pPr>
            <a:r>
              <a:rPr lang="en-US" dirty="0"/>
              <a:t>Edit </a:t>
            </a:r>
            <a:r>
              <a:rPr lang="en-US" dirty="0">
                <a:latin typeface="Courier" pitchFamily="49" charset="0"/>
              </a:rPr>
              <a:t>index.md</a:t>
            </a:r>
            <a:r>
              <a:rPr lang="en-US" dirty="0"/>
              <a:t> using text editor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Edit title and description in front matter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title: Test Title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/>
              </a:rPr>
              <a:t>description: Test Description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 pitchFamily="49" charset="0"/>
              </a:rPr>
              <a:t> index.md</a:t>
            </a:r>
            <a:r>
              <a:rPr lang="en-US" dirty="0">
                <a:latin typeface="Courier"/>
              </a:rPr>
              <a:t> </a:t>
            </a:r>
            <a:r>
              <a:rPr lang="en-US" dirty="0"/>
              <a:t>must have front matter section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 Start and End “---”</a:t>
            </a:r>
          </a:p>
          <a:p>
            <a:pPr>
              <a:spcBef>
                <a:spcPts val="0"/>
              </a:spcBef>
            </a:pPr>
            <a:r>
              <a:rPr lang="en-US" dirty="0"/>
              <a:t>Edit </a:t>
            </a:r>
            <a:r>
              <a:rPr lang="en-US" dirty="0">
                <a:latin typeface="Courier"/>
              </a:rPr>
              <a:t>_config.yml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Change </a:t>
            </a:r>
            <a:r>
              <a:rPr lang="en-US" dirty="0">
                <a:latin typeface="Courier"/>
              </a:rPr>
              <a:t>show_downloads</a:t>
            </a:r>
            <a:r>
              <a:rPr lang="en-US" dirty="0"/>
              <a:t> to </a:t>
            </a:r>
            <a:r>
              <a:rPr lang="en-US" dirty="0">
                <a:latin typeface="Courier"/>
              </a:rPr>
              <a:t>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8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02327"/>
            <a:ext cx="10363200" cy="4722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Repositories 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 Called “repos”</a:t>
            </a:r>
          </a:p>
          <a:p>
            <a:pPr>
              <a:spcBef>
                <a:spcPts val="0"/>
              </a:spcBef>
            </a:pPr>
            <a:r>
              <a:rPr lang="en-US" dirty="0"/>
              <a:t>“Pages” web site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 Free </a:t>
            </a:r>
          </a:p>
          <a:p>
            <a:pPr lvl="1"/>
            <a:r>
              <a:rPr lang="en-US" dirty="0"/>
              <a:t> Publish a portfolio of your work </a:t>
            </a:r>
          </a:p>
          <a:p>
            <a:pPr lvl="2"/>
            <a:r>
              <a:rPr lang="en-US" dirty="0"/>
              <a:t> Useful in your job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70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Personal “Pages” Web Sites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Tour an Example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Setting up the website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Creating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03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Link content from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in root of </a:t>
            </a:r>
            <a:r>
              <a:rPr lang="en-US" dirty="0">
                <a:latin typeface="Courier"/>
              </a:rPr>
              <a:t>username.github.io</a:t>
            </a:r>
            <a:r>
              <a:rPr lang="en-US" dirty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Web site default landing page</a:t>
            </a:r>
          </a:p>
          <a:p>
            <a:pPr>
              <a:spcBef>
                <a:spcPts val="0"/>
              </a:spcBef>
            </a:pPr>
            <a:r>
              <a:rPr lang="en-US" dirty="0"/>
              <a:t> Web site structure strategies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Organize with folders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project or topic web pages from markdown docs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separate websites from other repos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 to a variety of content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Repos (e.g., code), Images, Videos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Jupyter notebooks</a:t>
            </a:r>
          </a:p>
          <a:p>
            <a:pPr lvl="3">
              <a:spcBef>
                <a:spcPts val="0"/>
              </a:spcBef>
            </a:pPr>
            <a:r>
              <a:rPr lang="en-US" dirty="0"/>
              <a:t> For download and visual rendering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04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project or topic web pages from markdown documents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project folder in root directory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 Create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 within that folder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 Creates default landing page for that folder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Edit the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as desired</a:t>
            </a:r>
          </a:p>
          <a:p>
            <a:pPr lvl="1">
              <a:spcBef>
                <a:spcPts val="0"/>
              </a:spcBef>
            </a:pPr>
            <a:r>
              <a:rPr lang="en-US" dirty="0"/>
              <a:t> Link to the project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 from the root </a:t>
            </a:r>
            <a:r>
              <a:rPr lang="en-US" dirty="0">
                <a:latin typeface="Courier"/>
              </a:rPr>
              <a:t>index.md</a:t>
            </a:r>
            <a:r>
              <a:rPr lang="en-US" dirty="0"/>
              <a:t> file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[Alternate Text](</a:t>
            </a:r>
            <a:r>
              <a:rPr lang="en-US" i="1" dirty="0">
                <a:latin typeface="Courier"/>
              </a:rPr>
              <a:t>path_to_item</a:t>
            </a:r>
            <a:r>
              <a:rPr lang="en-US" dirty="0">
                <a:latin typeface="Courier"/>
              </a:rPr>
              <a:t>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[Time Series](</a:t>
            </a:r>
            <a:r>
              <a:rPr lang="en-US" i="1" dirty="0">
                <a:latin typeface="Courier"/>
              </a:rPr>
              <a:t>/timeseries/index.md</a:t>
            </a:r>
            <a:r>
              <a:rPr lang="en-US" dirty="0">
                <a:latin typeface="Courier"/>
              </a:rPr>
              <a:t>)</a:t>
            </a:r>
          </a:p>
          <a:p>
            <a:pPr lvl="3">
              <a:spcBef>
                <a:spcPts val="0"/>
              </a:spcBef>
            </a:pPr>
            <a:r>
              <a:rPr lang="en-US" dirty="0"/>
              <a:t>Opens </a:t>
            </a:r>
            <a:r>
              <a:rPr lang="en-US" dirty="0" err="1">
                <a:latin typeface="Courier"/>
              </a:rPr>
              <a:t>index</a:t>
            </a:r>
            <a:r>
              <a:rPr lang="en-US" err="1">
                <a:latin typeface="Courier"/>
              </a:rPr>
              <a:t>.</a:t>
            </a:r>
            <a:r>
              <a:rPr lang="en-US">
                <a:latin typeface="Courier"/>
              </a:rPr>
              <a:t>md/index.html</a:t>
            </a:r>
            <a:r>
              <a:rPr lang="en-US"/>
              <a:t> </a:t>
            </a:r>
            <a:r>
              <a:rPr lang="en-US" dirty="0"/>
              <a:t>in </a:t>
            </a:r>
            <a:r>
              <a:rPr lang="en-US" dirty="0">
                <a:latin typeface="Courier"/>
              </a:rPr>
              <a:t>timeseries</a:t>
            </a:r>
            <a:r>
              <a:rPr lang="en-US" dirty="0"/>
              <a:t> subfolder of current folder</a:t>
            </a:r>
          </a:p>
          <a:p>
            <a:pPr lvl="2">
              <a:spcBef>
                <a:spcPts val="0"/>
              </a:spcBef>
            </a:pPr>
            <a:endParaRPr lang="en-US" dirty="0">
              <a:latin typeface="Courier"/>
            </a:endParaRPr>
          </a:p>
          <a:p>
            <a:pPr lvl="2">
              <a:spcBef>
                <a:spcPts val="0"/>
              </a:spcBef>
            </a:pPr>
            <a:endParaRPr lang="en-US" dirty="0"/>
          </a:p>
          <a:p>
            <a:pPr lvl="2"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45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36432"/>
            <a:ext cx="10363200" cy="4789732"/>
          </a:xfrm>
        </p:spPr>
        <p:txBody>
          <a:bodyPr/>
          <a:lstStyle/>
          <a:p>
            <a:r>
              <a:rPr lang="en-US" dirty="0"/>
              <a:t>Jupyter notebooks</a:t>
            </a:r>
          </a:p>
          <a:p>
            <a:pPr lvl="1"/>
            <a:r>
              <a:rPr lang="en-US" dirty="0"/>
              <a:t>In GitHub web site viewed through web browser</a:t>
            </a:r>
          </a:p>
          <a:p>
            <a:pPr lvl="2"/>
            <a:r>
              <a:rPr lang="en-US" dirty="0"/>
              <a:t> Save </a:t>
            </a:r>
            <a:r>
              <a:rPr lang="en-US" dirty="0">
                <a:latin typeface="Courier"/>
              </a:rPr>
              <a:t>.ipynb</a:t>
            </a:r>
            <a:r>
              <a:rPr lang="en-US" dirty="0"/>
              <a:t> notebooks as HTML for </a:t>
            </a:r>
            <a:r>
              <a:rPr lang="en-US" i="1" dirty="0"/>
              <a:t>HTML view</a:t>
            </a:r>
          </a:p>
          <a:p>
            <a:pPr lvl="3"/>
            <a:r>
              <a:rPr lang="en-US" dirty="0"/>
              <a:t> </a:t>
            </a:r>
            <a:r>
              <a:rPr lang="en-US" dirty="0">
                <a:latin typeface="Courier"/>
              </a:rPr>
              <a:t>[Jupyter Notebook (html)](</a:t>
            </a:r>
            <a:r>
              <a:rPr lang="en-US" i="1" dirty="0">
                <a:latin typeface="Courier"/>
              </a:rPr>
              <a:t>TimeSeriesDecomposition.html</a:t>
            </a:r>
            <a:r>
              <a:rPr lang="en-US" dirty="0">
                <a:latin typeface="Courier"/>
              </a:rPr>
              <a:t>)</a:t>
            </a:r>
          </a:p>
          <a:p>
            <a:pPr lvl="2"/>
            <a:r>
              <a:rPr lang="en-US" dirty="0">
                <a:latin typeface="Courier"/>
              </a:rPr>
              <a:t>.ipynb</a:t>
            </a:r>
            <a:r>
              <a:rPr lang="en-US" dirty="0"/>
              <a:t> files are automatically </a:t>
            </a:r>
            <a:r>
              <a:rPr lang="en-US" i="1" dirty="0"/>
              <a:t>downloaded</a:t>
            </a:r>
            <a:r>
              <a:rPr lang="en-US" dirty="0"/>
              <a:t> otherwise</a:t>
            </a:r>
          </a:p>
          <a:p>
            <a:pPr lvl="3"/>
            <a:r>
              <a:rPr lang="en-US" dirty="0">
                <a:latin typeface="Courier"/>
              </a:rPr>
              <a:t>[Jupyter Notebook (ipynb)](</a:t>
            </a:r>
            <a:r>
              <a:rPr lang="en-US" i="1" dirty="0">
                <a:latin typeface="Courier"/>
              </a:rPr>
              <a:t>TimeSeriesDecomposition.</a:t>
            </a:r>
            <a:r>
              <a:rPr lang="en-US" dirty="0">
                <a:latin typeface="Courier"/>
              </a:rPr>
              <a:t>ipynb)</a:t>
            </a:r>
          </a:p>
          <a:p>
            <a:pPr lvl="1"/>
            <a:r>
              <a:rPr lang="en-US" dirty="0"/>
              <a:t> Jupyter notebooks in repositories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latin typeface="Courier"/>
              </a:rPr>
              <a:t>.ipynb</a:t>
            </a:r>
            <a:r>
              <a:rPr lang="en-US" dirty="0"/>
              <a:t> files are rendered as HTML</a:t>
            </a:r>
          </a:p>
          <a:p>
            <a:pPr lvl="2"/>
            <a:r>
              <a:rPr lang="en-US" dirty="0"/>
              <a:t> Non-functional, but aesthetically rendered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75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55924"/>
            <a:ext cx="103632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Jupyter from a GitHub web page 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Notice URL indicates </a:t>
            </a:r>
            <a:r>
              <a:rPr lang="en-US" dirty="0">
                <a:latin typeface="Courier"/>
              </a:rPr>
              <a:t>.html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3" y="2219123"/>
            <a:ext cx="5638800" cy="429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46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39528"/>
            <a:ext cx="10363200" cy="5086635"/>
          </a:xfrm>
        </p:spPr>
        <p:txBody>
          <a:bodyPr/>
          <a:lstStyle/>
          <a:p>
            <a:r>
              <a:rPr lang="en-US" dirty="0"/>
              <a:t>How to convert Jupyter notebooks to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55236" y="1624026"/>
            <a:ext cx="10520413" cy="4534248"/>
            <a:chOff x="1135780" y="1624026"/>
            <a:chExt cx="10520413" cy="45342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1521" r="44804" b="58496"/>
            <a:stretch/>
          </p:blipFill>
          <p:spPr>
            <a:xfrm>
              <a:off x="1135780" y="1624026"/>
              <a:ext cx="10520413" cy="453424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234088" y="2521819"/>
              <a:ext cx="423512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51733" y="4293513"/>
              <a:ext cx="1211179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62913" y="4645794"/>
              <a:ext cx="821356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5541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4"/>
          </a:xfrm>
        </p:spPr>
        <p:txBody>
          <a:bodyPr/>
          <a:lstStyle/>
          <a:p>
            <a:r>
              <a:rPr lang="en-US" dirty="0"/>
              <a:t>Jupyter notebooks viewed in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95" y="1826073"/>
            <a:ext cx="7451643" cy="46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98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972800" cy="4678363"/>
          </a:xfrm>
        </p:spPr>
        <p:txBody>
          <a:bodyPr/>
          <a:lstStyle/>
          <a:p>
            <a:r>
              <a:rPr lang="en-US" dirty="0"/>
              <a:t>Links to images</a:t>
            </a:r>
          </a:p>
          <a:p>
            <a:pPr lvl="1"/>
            <a:r>
              <a:rPr lang="en-US" dirty="0"/>
              <a:t> !</a:t>
            </a:r>
            <a:r>
              <a:rPr lang="en-US" dirty="0">
                <a:latin typeface="Courier"/>
              </a:rPr>
              <a:t>[Picture](</a:t>
            </a:r>
            <a:r>
              <a:rPr lang="en-US" i="1" dirty="0">
                <a:latin typeface="Courier"/>
              </a:rPr>
              <a:t>myPic.jpg</a:t>
            </a:r>
            <a:r>
              <a:rPr lang="en-US" dirty="0">
                <a:latin typeface="Courier"/>
              </a:rPr>
              <a:t>)</a:t>
            </a:r>
          </a:p>
          <a:p>
            <a:pPr lvl="1"/>
            <a:r>
              <a:rPr lang="en-US" dirty="0"/>
              <a:t>Assuming image is in same folder</a:t>
            </a:r>
          </a:p>
          <a:p>
            <a:r>
              <a:rPr lang="en-US" dirty="0"/>
              <a:t>Links to videos on youtube</a:t>
            </a:r>
          </a:p>
          <a:p>
            <a:pPr lvl="1"/>
            <a:r>
              <a:rPr lang="en-US" dirty="0"/>
              <a:t> YouTube video number is </a:t>
            </a:r>
            <a:r>
              <a:rPr lang="en-US" dirty="0">
                <a:latin typeface="Courier"/>
              </a:rPr>
              <a:t>123</a:t>
            </a:r>
            <a:r>
              <a:rPr lang="en-US" dirty="0"/>
              <a:t> in this example</a:t>
            </a:r>
          </a:p>
          <a:p>
            <a:pPr lvl="1"/>
            <a:r>
              <a:rPr lang="en-US" dirty="0"/>
              <a:t> </a:t>
            </a:r>
            <a:r>
              <a:rPr lang="en-US" sz="1400" dirty="0">
                <a:latin typeface="Courier"/>
              </a:rPr>
              <a:t>[![Sorting](</a:t>
            </a:r>
            <a:r>
              <a:rPr lang="en-US" sz="1400" dirty="0">
                <a:latin typeface="Courier"/>
                <a:hlinkClick r:id="rId2"/>
              </a:rPr>
              <a:t>https://img.youtube.com/vi/123/0.jpg)](http://www.youtube.com/watch?v=123)</a:t>
            </a:r>
            <a:endParaRPr lang="en-US" sz="1400" dirty="0">
              <a:latin typeface="Courier"/>
            </a:endParaRPr>
          </a:p>
          <a:p>
            <a:r>
              <a:rPr lang="en-US" dirty="0"/>
              <a:t>Links to repositories</a:t>
            </a:r>
          </a:p>
          <a:p>
            <a:pPr lvl="1"/>
            <a:r>
              <a:rPr lang="en-US" sz="2400" dirty="0">
                <a:latin typeface="Courier"/>
              </a:rPr>
              <a:t>[Repository](https://github.com/username/repo_name)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39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72770"/>
            <a:ext cx="10363200" cy="525067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My website</a:t>
            </a:r>
          </a:p>
          <a:p>
            <a:pPr>
              <a:spcBef>
                <a:spcPts val="0"/>
              </a:spcBef>
            </a:pPr>
            <a:r>
              <a:rPr lang="en-US" dirty="0"/>
              <a:t>See repository for link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89" y="2187260"/>
            <a:ext cx="4262544" cy="44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92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page should have a title and </a:t>
            </a:r>
            <a:br>
              <a:rPr lang="en-US" dirty="0"/>
            </a:br>
            <a:r>
              <a:rPr lang="en-US" dirty="0"/>
              <a:t> description between the set of </a:t>
            </a:r>
            <a:br>
              <a:rPr lang="en-US" dirty="0"/>
            </a:br>
            <a:r>
              <a:rPr lang="en-US" dirty="0"/>
              <a:t> three dashes</a:t>
            </a:r>
          </a:p>
          <a:p>
            <a:r>
              <a:rPr lang="en-US" dirty="0"/>
              <a:t> Edit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.scss </a:t>
            </a:r>
            <a:r>
              <a:rPr lang="en-US" dirty="0"/>
              <a:t>file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_sass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folder to revise format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059923" y="1447800"/>
            <a:ext cx="3988486" cy="3907848"/>
            <a:chOff x="8059923" y="1447800"/>
            <a:chExt cx="3988486" cy="39078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9923" y="1447800"/>
              <a:ext cx="3988486" cy="390784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234218" y="3893128"/>
              <a:ext cx="2212109" cy="475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5561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Repositories (Repos)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7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lag from when you load files and edit </a:t>
            </a:r>
            <a:r>
              <a:rPr lang="en-US" dirty="0">
                <a:latin typeface="Courier"/>
              </a:rPr>
              <a:t>.md</a:t>
            </a:r>
            <a:r>
              <a:rPr lang="en-US" dirty="0"/>
              <a:t> files and when they can be viewed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70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512460"/>
            <a:ext cx="10363200" cy="4678363"/>
          </a:xfrm>
        </p:spPr>
        <p:txBody>
          <a:bodyPr/>
          <a:lstStyle/>
          <a:p>
            <a:r>
              <a:rPr lang="en-US" dirty="0"/>
              <a:t>Manage website</a:t>
            </a:r>
          </a:p>
          <a:p>
            <a:pPr lvl="1"/>
            <a:r>
              <a:rPr lang="en-US" dirty="0"/>
              <a:t> Add files just like </a:t>
            </a:r>
            <a:br>
              <a:rPr lang="en-US" dirty="0"/>
            </a:br>
            <a:r>
              <a:rPr lang="en-US" dirty="0"/>
              <a:t>other repositories</a:t>
            </a:r>
          </a:p>
          <a:p>
            <a:pPr lvl="1"/>
            <a:r>
              <a:rPr lang="en-US" dirty="0"/>
              <a:t> Uploading content </a:t>
            </a:r>
            <a:br>
              <a:rPr lang="en-US" dirty="0"/>
            </a:br>
            <a:r>
              <a:rPr lang="en-US" dirty="0"/>
              <a:t>by dragging files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latin typeface="Courier"/>
              </a:rPr>
              <a:t>File </a:t>
            </a:r>
            <a:br>
              <a:rPr lang="en-US" dirty="0">
                <a:latin typeface="Courier"/>
              </a:rPr>
            </a:br>
            <a:r>
              <a:rPr lang="en-US" dirty="0">
                <a:latin typeface="Courier"/>
              </a:rPr>
              <a:t>Explorer</a:t>
            </a:r>
            <a:r>
              <a:rPr lang="en-US" dirty="0"/>
              <a:t> to </a:t>
            </a:r>
            <a:br>
              <a:rPr lang="en-US" dirty="0"/>
            </a:br>
            <a:r>
              <a:rPr lang="en-US" dirty="0"/>
              <a:t>GitHub folder</a:t>
            </a:r>
          </a:p>
          <a:p>
            <a:pPr lvl="1"/>
            <a:r>
              <a:rPr lang="en-US" dirty="0"/>
              <a:t> Commit changes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41" y="1669542"/>
            <a:ext cx="5872740" cy="505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98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themes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71" y="2392220"/>
            <a:ext cx="3739139" cy="32165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76437" y="3168074"/>
            <a:ext cx="406400" cy="212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53" y="2392219"/>
            <a:ext cx="3739140" cy="3216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2955637"/>
            <a:ext cx="2591570" cy="181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24255" y="4225636"/>
            <a:ext cx="512618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4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Resources &amp; Ideas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 https://dannguyen.github.io/github-for-portfolios/</a:t>
            </a:r>
            <a:endParaRPr lang="en-US" sz="2800" dirty="0"/>
          </a:p>
          <a:p>
            <a:pPr lvl="2">
              <a:spcBef>
                <a:spcPts val="0"/>
              </a:spcBef>
            </a:pPr>
            <a:r>
              <a:rPr lang="en-US" sz="2400" dirty="0"/>
              <a:t>See first tutorial for basics of setting up a GitHub web page</a:t>
            </a:r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http://blog.udacity.com/2016/02/how-to-build-a-data-analysis-portfolio-that-will-get-you-hired.html</a:t>
            </a:r>
            <a:endParaRPr lang="en-US" sz="2800" dirty="0">
              <a:hlinkClick r:id="rId2"/>
            </a:endParaRPr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4"/>
              </a:rPr>
              <a:t>https://techbeacon.com/what-do-job-seeking-developers-need-their-github</a:t>
            </a:r>
            <a:endParaRPr lang="en-US" sz="2800" dirty="0">
              <a:hlinkClick r:id="rId2"/>
            </a:endParaRPr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5"/>
              </a:rPr>
              <a:t>https://help.github.com/articles/working-with-jupyter-notebook-files-on-github/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800" dirty="0"/>
              <a:t> </a:t>
            </a:r>
            <a:r>
              <a:rPr lang="en-US" sz="2800" dirty="0">
                <a:hlinkClick r:id="rId6"/>
              </a:rPr>
              <a:t>https://www.dataquest.io/blog/how-to-share-data-science-portfolio</a:t>
            </a: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85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650BF-B218-4007-B03C-92D36B2F5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71322-5BA2-480A-9947-0136335C17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83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 for Later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GitHub Desktop App</a:t>
            </a:r>
          </a:p>
          <a:p>
            <a:pPr lvl="1"/>
            <a:r>
              <a:rPr lang="en-US" dirty="0"/>
              <a:t>Manage website content</a:t>
            </a:r>
          </a:p>
          <a:p>
            <a:r>
              <a:rPr lang="en-US" dirty="0"/>
              <a:t>Make another repo into a website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64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repo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urier"/>
              </a:rPr>
              <a:t>File&gt;New repository</a:t>
            </a:r>
          </a:p>
          <a:p>
            <a:r>
              <a:rPr lang="en-US" dirty="0"/>
              <a:t>Publish repo on GitHub.com</a:t>
            </a:r>
          </a:p>
          <a:p>
            <a:pPr lvl="1"/>
            <a:r>
              <a:rPr lang="en-US" dirty="0"/>
              <a:t> Click Publish Repository button </a:t>
            </a:r>
          </a:p>
          <a:p>
            <a:pPr lvl="1"/>
            <a:r>
              <a:rPr lang="en-US" dirty="0"/>
              <a:t> (or) </a:t>
            </a:r>
            <a:r>
              <a:rPr lang="en-US" dirty="0">
                <a:latin typeface="Courier"/>
              </a:rPr>
              <a:t>Repository&gt;Push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6C2F4-560B-450F-932C-E205D598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705" y="1238163"/>
            <a:ext cx="3813757" cy="2646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1ED66E-5CB6-4EE4-A002-6EFEAE5D1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26" t="15640" r="61471" b="22194"/>
          <a:stretch/>
        </p:blipFill>
        <p:spPr>
          <a:xfrm>
            <a:off x="7843705" y="4074556"/>
            <a:ext cx="3845810" cy="26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26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A4B-BE0C-4EC7-B8A3-026055CD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C7FD-FC48-47E6-8CC0-8189ECF0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on content on desktop GitHub folder</a:t>
            </a:r>
          </a:p>
          <a:p>
            <a:r>
              <a:rPr lang="en-US" dirty="0"/>
              <a:t> Commit Changes on desktop</a:t>
            </a:r>
          </a:p>
          <a:p>
            <a:pPr lvl="1"/>
            <a:r>
              <a:rPr lang="en-US" dirty="0"/>
              <a:t>Push changes to </a:t>
            </a:r>
            <a:r>
              <a:rPr lang="en-US" dirty="0">
                <a:latin typeface="Courier"/>
              </a:rPr>
              <a:t>GitHub.com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E6B2-5C18-4A36-9C5D-81EFF4F7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90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FCDB-5412-4CE9-9AF1-180BA131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AC3D9-37D5-492F-90D7-63341B6C5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024932"/>
            <a:ext cx="10363200" cy="5101231"/>
          </a:xfrm>
        </p:spPr>
        <p:txBody>
          <a:bodyPr/>
          <a:lstStyle/>
          <a:p>
            <a:r>
              <a:rPr lang="en-US" dirty="0"/>
              <a:t> Convenient to collaborate</a:t>
            </a:r>
          </a:p>
          <a:p>
            <a:r>
              <a:rPr lang="en-US" dirty="0"/>
              <a:t> Also, there are </a:t>
            </a:r>
            <a:r>
              <a:rPr lang="en-US" dirty="0">
                <a:latin typeface="Courier"/>
              </a:rPr>
              <a:t>teams</a:t>
            </a:r>
            <a:r>
              <a:rPr lang="en-US" dirty="0"/>
              <a:t> within </a:t>
            </a:r>
            <a:r>
              <a:rPr lang="en-US" dirty="0">
                <a:latin typeface="Courier"/>
              </a:rPr>
              <a:t>organizations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EBB94-56A4-40F4-9C2C-C62668B3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F983E-A6CC-4570-BC0C-063E4F95F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6" t="24649" r="67170" b="10180"/>
          <a:stretch/>
        </p:blipFill>
        <p:spPr>
          <a:xfrm>
            <a:off x="2852530" y="2336237"/>
            <a:ext cx="6767237" cy="40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0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FCDB-5412-4CE9-9AF1-180BA131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AC3D9-37D5-492F-90D7-63341B6C5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ourier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EBB94-56A4-40F4-9C2C-C62668B3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880CE-3F65-4230-84CC-C3C415FAB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45" y="1338262"/>
            <a:ext cx="8190349" cy="489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85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 for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account 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7E6D08-0018-44B7-86D0-BE0046D50490}"/>
              </a:ext>
            </a:extLst>
          </p:cNvPr>
          <p:cNvGrpSpPr/>
          <p:nvPr/>
        </p:nvGrpSpPr>
        <p:grpSpPr>
          <a:xfrm>
            <a:off x="2017586" y="1678074"/>
            <a:ext cx="8452795" cy="4944627"/>
            <a:chOff x="2017586" y="1678074"/>
            <a:chExt cx="8452795" cy="494462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E624009-0D15-486B-AB5B-EBB645D0D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7586" y="1678074"/>
              <a:ext cx="8452795" cy="4944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32D74C-ACE6-4ABE-A89B-931894A7BE29}"/>
                </a:ext>
              </a:extLst>
            </p:cNvPr>
            <p:cNvSpPr/>
            <p:nvPr/>
          </p:nvSpPr>
          <p:spPr>
            <a:xfrm>
              <a:off x="6641960" y="2903974"/>
              <a:ext cx="2793442" cy="1828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5FA526-08A5-40B6-A692-539B26193B04}"/>
                </a:ext>
              </a:extLst>
            </p:cNvPr>
            <p:cNvSpPr/>
            <p:nvPr/>
          </p:nvSpPr>
          <p:spPr>
            <a:xfrm>
              <a:off x="6641960" y="5049296"/>
              <a:ext cx="2793442" cy="5978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5986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4031"/>
            <a:ext cx="10363200" cy="503053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Here is my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dirty="0"/>
              <a:t> page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Multiple </a:t>
            </a:r>
            <a:r>
              <a:rPr lang="en-US" i="1" dirty="0"/>
              <a:t>repositories </a:t>
            </a:r>
            <a:r>
              <a:rPr lang="en-US" dirty="0"/>
              <a:t>(</a:t>
            </a:r>
            <a:r>
              <a:rPr lang="en-US" i="1" dirty="0"/>
              <a:t>repos</a:t>
            </a:r>
            <a:r>
              <a:rPr lang="en-US" dirty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/>
              <a:t> For distributing files… and more as we will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2670184"/>
            <a:ext cx="6523470" cy="39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9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a repository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561261" y="1808704"/>
            <a:ext cx="9609338" cy="4601472"/>
            <a:chOff x="1933045" y="2764623"/>
            <a:chExt cx="8121121" cy="3888833"/>
          </a:xfrm>
        </p:grpSpPr>
        <p:grpSp>
          <p:nvGrpSpPr>
            <p:cNvPr id="7" name="Group 6"/>
            <p:cNvGrpSpPr/>
            <p:nvPr/>
          </p:nvGrpSpPr>
          <p:grpSpPr>
            <a:xfrm>
              <a:off x="1933045" y="2764623"/>
              <a:ext cx="8121121" cy="3888833"/>
              <a:chOff x="1933045" y="2969167"/>
              <a:chExt cx="8121121" cy="388883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/>
              <a:srcRect b="34751"/>
              <a:stretch/>
            </p:blipFill>
            <p:spPr>
              <a:xfrm>
                <a:off x="1933045" y="2969167"/>
                <a:ext cx="8121121" cy="388883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8710863" y="3681663"/>
                <a:ext cx="300790" cy="3970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811168" y="3944550"/>
              <a:ext cx="779793" cy="1875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4620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79842"/>
            <a:ext cx="10363200" cy="4678363"/>
          </a:xfrm>
        </p:spPr>
        <p:txBody>
          <a:bodyPr/>
          <a:lstStyle/>
          <a:p>
            <a:r>
              <a:rPr lang="en-US" dirty="0"/>
              <a:t>Choose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dirty="0">
                <a:cs typeface="Courier New" panose="02070309020205020404" pitchFamily="49" charset="0"/>
              </a:rPr>
              <a:t>repository (free)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 this repository with a README</a:t>
            </a:r>
          </a:p>
          <a:p>
            <a:r>
              <a:rPr lang="en-US" dirty="0">
                <a:cs typeface="Courier New" panose="02070309020205020404" pitchFamily="49" charset="0"/>
              </a:rPr>
              <a:t> Customize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README.md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A3DB27-5EDD-42EE-B270-A42BF06F9544}"/>
              </a:ext>
            </a:extLst>
          </p:cNvPr>
          <p:cNvGrpSpPr/>
          <p:nvPr/>
        </p:nvGrpSpPr>
        <p:grpSpPr>
          <a:xfrm>
            <a:off x="6920917" y="2823813"/>
            <a:ext cx="3993160" cy="3458153"/>
            <a:chOff x="6920917" y="2823813"/>
            <a:chExt cx="3993160" cy="34581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7426"/>
            <a:stretch/>
          </p:blipFill>
          <p:spPr>
            <a:xfrm>
              <a:off x="6920917" y="2823813"/>
              <a:ext cx="3993160" cy="342141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D85D23-76F3-4168-A643-CBB309EAFBCB}"/>
                </a:ext>
              </a:extLst>
            </p:cNvPr>
            <p:cNvSpPr/>
            <p:nvPr/>
          </p:nvSpPr>
          <p:spPr>
            <a:xfrm>
              <a:off x="7666892" y="3657600"/>
              <a:ext cx="703385" cy="2713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124D46-9DE6-432A-A57A-1F8B104411BD}"/>
                </a:ext>
              </a:extLst>
            </p:cNvPr>
            <p:cNvSpPr/>
            <p:nvPr/>
          </p:nvSpPr>
          <p:spPr>
            <a:xfrm>
              <a:off x="7013747" y="4576799"/>
              <a:ext cx="2280978" cy="3569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FF3C13-8431-4661-A04E-533CA238B5DB}"/>
                </a:ext>
              </a:extLst>
            </p:cNvPr>
            <p:cNvSpPr/>
            <p:nvPr/>
          </p:nvSpPr>
          <p:spPr>
            <a:xfrm>
              <a:off x="7013747" y="5925024"/>
              <a:ext cx="843863" cy="3569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84486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62970"/>
            <a:ext cx="10363200" cy="5031289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Method 1 for uploading files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Click on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File&gt;Upload Files</a:t>
            </a:r>
            <a:endParaRPr lang="en-US" dirty="0"/>
          </a:p>
          <a:p>
            <a:pPr lvl="1">
              <a:spcBef>
                <a:spcPts val="800"/>
              </a:spcBef>
            </a:pPr>
            <a:r>
              <a:rPr lang="en-US" dirty="0"/>
              <a:t> Select files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Change commit message</a:t>
            </a:r>
            <a:br>
              <a:rPr lang="en-US" dirty="0"/>
            </a:br>
            <a:r>
              <a:rPr lang="en-US" dirty="0"/>
              <a:t> if desired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 Click 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Commit Changes</a:t>
            </a:r>
          </a:p>
          <a:p>
            <a:pPr>
              <a:spcBef>
                <a:spcPts val="800"/>
              </a:spcBef>
            </a:pPr>
            <a:r>
              <a:rPr lang="en-US" dirty="0">
                <a:cs typeface="Courier New" panose="02070309020205020404" pitchFamily="49" charset="0"/>
              </a:rPr>
              <a:t> Method 2</a:t>
            </a:r>
          </a:p>
          <a:p>
            <a:pPr lvl="1">
              <a:spcBef>
                <a:spcPts val="800"/>
              </a:spcBef>
            </a:pPr>
            <a:r>
              <a:rPr lang="en-US" dirty="0">
                <a:cs typeface="Courier New" panose="02070309020205020404" pitchFamily="49" charset="0"/>
              </a:rPr>
              <a:t> Drag files onto repo page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27E088-0ED9-4515-9EA8-AB314BB76813}"/>
              </a:ext>
            </a:extLst>
          </p:cNvPr>
          <p:cNvGrpSpPr/>
          <p:nvPr/>
        </p:nvGrpSpPr>
        <p:grpSpPr>
          <a:xfrm>
            <a:off x="7399090" y="2155769"/>
            <a:ext cx="4647501" cy="3347366"/>
            <a:chOff x="7399090" y="2155769"/>
            <a:chExt cx="4647501" cy="33473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A093BD-DA5C-4118-AABC-B46E3BA76F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927" t="11044" r="4375" b="18025"/>
            <a:stretch/>
          </p:blipFill>
          <p:spPr>
            <a:xfrm>
              <a:off x="7399090" y="2155769"/>
              <a:ext cx="4647501" cy="334736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749152-8158-48C3-9993-E0B18659C742}"/>
                </a:ext>
              </a:extLst>
            </p:cNvPr>
            <p:cNvSpPr/>
            <p:nvPr/>
          </p:nvSpPr>
          <p:spPr>
            <a:xfrm>
              <a:off x="9164096" y="3788212"/>
              <a:ext cx="954593" cy="5828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127993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MWide.potx" id="{49ED956E-C4A8-43BF-B05B-1EC0FA056741}" vid="{C9A4002D-6931-46BA-98F4-55A833DAB3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WMWide</Template>
  <TotalTime>20229</TotalTime>
  <Words>1751</Words>
  <Application>Microsoft Office PowerPoint</Application>
  <PresentationFormat>Widescreen</PresentationFormat>
  <Paragraphs>329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Courier</vt:lpstr>
      <vt:lpstr>Courier New</vt:lpstr>
      <vt:lpstr>Times New Roman</vt:lpstr>
      <vt:lpstr>Theme1</vt:lpstr>
      <vt:lpstr>GitHub:  Repositories &amp; Portfolio Websites</vt:lpstr>
      <vt:lpstr>GitHub</vt:lpstr>
      <vt:lpstr>GitHub Session</vt:lpstr>
      <vt:lpstr>GitHub Repositories (Repos)</vt:lpstr>
      <vt:lpstr>Sign Up for GitHub</vt:lpstr>
      <vt:lpstr>GitHub</vt:lpstr>
      <vt:lpstr>GitHub Repositories</vt:lpstr>
      <vt:lpstr>GitHub Repositories</vt:lpstr>
      <vt:lpstr>GitHub Repositories</vt:lpstr>
      <vt:lpstr>GitHub Repositories</vt:lpstr>
      <vt:lpstr>Portfolio in GitHub Repository</vt:lpstr>
      <vt:lpstr>Portfolio in GitHub Repository</vt:lpstr>
      <vt:lpstr>GitHub Personal “Pages” Web Sites</vt:lpstr>
      <vt:lpstr>https://bbailab.github.io/nn/ </vt:lpstr>
      <vt:lpstr>GitHub Personal “Pages” Web Sites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Setting Up the Website</vt:lpstr>
      <vt:lpstr>GitHub Personal “Pages” Web Sites</vt:lpstr>
      <vt:lpstr>Website Structures</vt:lpstr>
      <vt:lpstr>Website Structures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Tips</vt:lpstr>
      <vt:lpstr>Tips</vt:lpstr>
      <vt:lpstr>Tips</vt:lpstr>
      <vt:lpstr>Tips</vt:lpstr>
      <vt:lpstr>Portfolio Website on GitHub</vt:lpstr>
      <vt:lpstr>Advanced Techniques</vt:lpstr>
      <vt:lpstr>Advanced Topics for Later</vt:lpstr>
      <vt:lpstr>GitHub Desktop App</vt:lpstr>
      <vt:lpstr>GitHub Desktop App</vt:lpstr>
      <vt:lpstr>GitHub Organizations</vt:lpstr>
      <vt:lpstr>GitHub Organizations</vt:lpstr>
    </vt:vector>
  </TitlesOfParts>
  <Company>William &amp; Mary - Raymond A. 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… on your laptop</dc:title>
  <dc:creator>Bradley, Jim R</dc:creator>
  <cp:lastModifiedBy>J Bradley</cp:lastModifiedBy>
  <cp:revision>293</cp:revision>
  <dcterms:created xsi:type="dcterms:W3CDTF">2017-03-11T16:09:14Z</dcterms:created>
  <dcterms:modified xsi:type="dcterms:W3CDTF">2020-11-12T19:24:53Z</dcterms:modified>
</cp:coreProperties>
</file>